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sldIdLst>
    <p:sldId id="256" r:id="rId5"/>
    <p:sldId id="257" r:id="rId6"/>
    <p:sldId id="258" r:id="rId7"/>
    <p:sldId id="259" r:id="rId8"/>
    <p:sldId id="261" r:id="rId9"/>
    <p:sldId id="262" r:id="rId10"/>
    <p:sldId id="263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48"/>
    <p:restoredTop sz="94694"/>
  </p:normalViewPr>
  <p:slideViewPr>
    <p:cSldViewPr snapToGrid="0">
      <p:cViewPr varScale="1">
        <p:scale>
          <a:sx n="121" d="100"/>
          <a:sy n="121" d="100"/>
        </p:scale>
        <p:origin x="51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34DB4-3BDB-0058-821A-92299ED8CD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D51D0C1-1634-84C9-D7D0-579A4962B4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575263-0240-87E2-457D-A85F77FF6D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19429-1310-0543-8201-62CB785FC4D0}" type="datetimeFigureOut">
              <a:rPr lang="en-US" smtClean="0"/>
              <a:t>10/2/24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92D52B-08FA-7FDD-98DA-5D4D02B5A5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BC4733-F254-3515-3652-1073C2DC0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D9314-BD55-2C4E-A6D1-B04108E3AE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5565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99A03-4D10-9EC6-A3D0-E194A96A4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55C3C31-4AF6-E1B6-0005-77E55FFB6B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4CBF56-80C4-C4EE-13B1-43FB9BF06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19429-1310-0543-8201-62CB785FC4D0}" type="datetimeFigureOut">
              <a:rPr lang="en-US" smtClean="0"/>
              <a:t>10/2/24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317C7F-CA23-B377-21D1-9CDBCCD8E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53645E-8BB4-C0AD-3463-AC0049C880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D9314-BD55-2C4E-A6D1-B04108E3AE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1590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2ABF072-0899-7C0C-23B8-E9C39DFD9A0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5F8CE7F-9EC8-FD33-9F58-0EEE854491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9F013B-396C-AED2-DC4A-454B7E2E4F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19429-1310-0543-8201-62CB785FC4D0}" type="datetimeFigureOut">
              <a:rPr lang="en-US" smtClean="0"/>
              <a:t>10/2/24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EF5B6C-23C4-C422-DA5C-4AADF613FE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BDDE18-42EB-4611-B65B-8CE2ED81F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D9314-BD55-2C4E-A6D1-B04108E3AE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5294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267C2-7504-6BEB-FE29-C794EF6E2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BD48DF-B227-C7AC-9A24-1BB5127C8B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B45A73-32C6-60F4-627C-2113EC01CD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19429-1310-0543-8201-62CB785FC4D0}" type="datetimeFigureOut">
              <a:rPr lang="en-US" smtClean="0"/>
              <a:t>10/2/24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747E62-8E64-5EAB-4709-D293F1388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E7D227-4869-E103-4892-9096DB6978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D9314-BD55-2C4E-A6D1-B04108E3AE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8396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043BD8-4348-D6C1-D1B7-64EDC44951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0F7EC9-BAB6-2A49-2A33-2057EDD64E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A87588-ADD7-2459-C7A4-061977A794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19429-1310-0543-8201-62CB785FC4D0}" type="datetimeFigureOut">
              <a:rPr lang="en-US" smtClean="0"/>
              <a:t>10/2/24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D818A5-23C1-20EA-C132-ADD9FDCA3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841ED8-9B20-756D-2DD4-1882E6C9D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D9314-BD55-2C4E-A6D1-B04108E3AE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8285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BA27B-E48F-B67F-3794-C0B059641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F4A9D2-3433-C99D-712A-91544B8BFC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E6C307-EE88-928A-A63C-8013F021FE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6C6C6C-A9B7-4525-A5B6-105E43B55B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19429-1310-0543-8201-62CB785FC4D0}" type="datetimeFigureOut">
              <a:rPr lang="en-US" smtClean="0"/>
              <a:t>10/2/24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1EDB7B-E065-5486-29BB-0E2D648C7B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58DD1E-B827-46E8-A704-D1FCB089A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D9314-BD55-2C4E-A6D1-B04108E3AE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5070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373C4-A0C8-FE41-CFE8-472F7A39AE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7EE869-61AA-7D16-1897-8C27C8FBEA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3BA88F-EE0C-11AD-03DD-BBE428EE0B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75D5F38-1597-DA0B-E7AE-B2A161D82E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8E7EBE-CA01-8F62-834B-CB3810FC52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BC2EAB8-9729-99B4-AFEC-98DDB13FA6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19429-1310-0543-8201-62CB785FC4D0}" type="datetimeFigureOut">
              <a:rPr lang="en-US" smtClean="0"/>
              <a:t>10/2/24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1BF2E3B-081A-81C6-113A-BE61EBE3FB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2C0951-A745-3429-5A5B-9E5C04E13D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D9314-BD55-2C4E-A6D1-B04108E3AE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1778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27DBA-5828-47B2-B186-15CB58880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3A184D0-FD13-FA0F-65F9-DFC87C215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19429-1310-0543-8201-62CB785FC4D0}" type="datetimeFigureOut">
              <a:rPr lang="en-US" smtClean="0"/>
              <a:t>10/2/24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B1B01A-3631-5923-8AC5-A2C4D4F445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3AC0D6-915D-8C01-B4A8-DA6D77251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D9314-BD55-2C4E-A6D1-B04108E3AE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559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BD372EF-A941-E7DD-EF8C-E8BBD51CA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19429-1310-0543-8201-62CB785FC4D0}" type="datetimeFigureOut">
              <a:rPr lang="en-US" smtClean="0"/>
              <a:t>10/2/24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4F2872D-AEE9-8DF5-8DD8-4E0DEE4E1C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8DE68D-24C0-87A0-2D0D-CC469E90AF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D9314-BD55-2C4E-A6D1-B04108E3AE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6255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0A7F76-C9A1-A208-EB9D-975C4D1655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F552CD-41F8-5FA9-75B9-4CE016DE31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B82F4B-ED81-9F3C-8C7D-FE1666E917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C8E192-E319-7453-A793-DD3BB6F1AC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19429-1310-0543-8201-62CB785FC4D0}" type="datetimeFigureOut">
              <a:rPr lang="en-US" smtClean="0"/>
              <a:t>10/2/24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501CA5-464E-3C10-0DF0-C304C87453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3848A2-36A0-C7DF-0566-14FF069DD1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D9314-BD55-2C4E-A6D1-B04108E3AE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6348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9C184-5E63-B84D-61CF-E987F4EF79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0AD2C3-04F4-11B6-7330-375F7E3CF8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91D071-C9E6-0CAD-C463-089E38157D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55146C-6EF4-4C53-7DB2-78386DA544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19429-1310-0543-8201-62CB785FC4D0}" type="datetimeFigureOut">
              <a:rPr lang="en-US" smtClean="0"/>
              <a:t>10/2/24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16419C-10BB-829F-9F11-CD13B26298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45C8F5-DA97-F2FD-6BEF-0A5B7BFBD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D9314-BD55-2C4E-A6D1-B04108E3AE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9524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1E3D091-00E2-3935-85AA-9874B31132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3BF37E-B6FE-95CD-5C3C-22FA18824C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1E6317-5AC0-E922-863E-CBA6666AC3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AD19429-1310-0543-8201-62CB785FC4D0}" type="datetimeFigureOut">
              <a:rPr lang="en-US" smtClean="0"/>
              <a:t>10/2/24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C7FC8D-4274-C627-8502-1492EF4526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5AF7E5-052C-300B-2D0B-A45A4E5446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03D9314-BD55-2C4E-A6D1-B04108E3AE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1309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2457764D-8C41-95BE-F1AE-511436B8DEAA}"/>
              </a:ext>
            </a:extLst>
          </p:cNvPr>
          <p:cNvSpPr txBox="1">
            <a:spLocks/>
          </p:cNvSpPr>
          <p:nvPr/>
        </p:nvSpPr>
        <p:spPr>
          <a:xfrm>
            <a:off x="0" y="174721"/>
            <a:ext cx="12192000" cy="229436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7200" dirty="0"/>
              <a:t>Emulators for Cosmological Parameter Space</a:t>
            </a:r>
            <a:r>
              <a:rPr lang="en-US" dirty="0"/>
              <a:t> 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FB91EA2D-E5FC-3D00-3038-675D99763F4F}"/>
              </a:ext>
            </a:extLst>
          </p:cNvPr>
          <p:cNvSpPr txBox="1">
            <a:spLocks/>
          </p:cNvSpPr>
          <p:nvPr/>
        </p:nvSpPr>
        <p:spPr>
          <a:xfrm>
            <a:off x="1" y="2658439"/>
            <a:ext cx="12191999" cy="185022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3200" dirty="0" err="1">
                <a:latin typeface="Calibri" panose="020F0502020204030204" pitchFamily="34" charset="0"/>
                <a:ea typeface="+mn-lt"/>
                <a:cs typeface="Calibri" panose="020F0502020204030204" pitchFamily="34" charset="0"/>
              </a:rPr>
              <a:t>Yijie</a:t>
            </a:r>
            <a:r>
              <a:rPr lang="en-US" sz="3200" dirty="0">
                <a:latin typeface="Calibri" panose="020F0502020204030204" pitchFamily="34" charset="0"/>
                <a:ea typeface="+mn-lt"/>
                <a:cs typeface="Calibri" panose="020F0502020204030204" pitchFamily="34" charset="0"/>
              </a:rPr>
              <a:t> Zhu, Evan </a:t>
            </a:r>
            <a:r>
              <a:rPr lang="en-US" sz="3200" dirty="0" err="1">
                <a:latin typeface="Calibri" panose="020F0502020204030204" pitchFamily="34" charset="0"/>
                <a:ea typeface="+mn-lt"/>
                <a:cs typeface="Calibri" panose="020F0502020204030204" pitchFamily="34" charset="0"/>
              </a:rPr>
              <a:t>Saraivanov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3200" dirty="0">
                <a:latin typeface="Calibri" panose="020F0502020204030204" pitchFamily="34" charset="0"/>
                <a:ea typeface="+mn-lt"/>
                <a:cs typeface="Calibri" panose="020F0502020204030204" pitchFamily="34" charset="0"/>
              </a:rPr>
              <a:t>Vivian Miranda</a:t>
            </a:r>
            <a:endParaRPr 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algn="ctr">
              <a:lnSpc>
                <a:spcPct val="120000"/>
              </a:lnSpc>
              <a:buNone/>
            </a:pPr>
            <a:r>
              <a:rPr lang="en-US" sz="3200" dirty="0">
                <a:latin typeface="Calibri" panose="020F0502020204030204" pitchFamily="34" charset="0"/>
                <a:ea typeface="+mn-lt"/>
                <a:cs typeface="Calibri" panose="020F0502020204030204" pitchFamily="34" charset="0"/>
              </a:rPr>
              <a:t>Yang Institute of Theoretical Physics, Stony Brook University</a:t>
            </a:r>
            <a:endParaRPr 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algn="ctr">
              <a:lnSpc>
                <a:spcPct val="120000"/>
              </a:lnSpc>
              <a:buNone/>
            </a:pPr>
            <a:r>
              <a:rPr lang="en-US" sz="3200" dirty="0">
                <a:latin typeface="Calibri" panose="020F0502020204030204" pitchFamily="34" charset="0"/>
                <a:ea typeface="+mn-lt"/>
                <a:cs typeface="Calibri" panose="020F0502020204030204" pitchFamily="34" charset="0"/>
              </a:rPr>
              <a:t>Pasadena, October 2024</a:t>
            </a:r>
            <a:endParaRPr 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2E7B13F-D81D-F121-BF70-CF15EE9BB0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4129" y="4698018"/>
            <a:ext cx="5163742" cy="1894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0361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13B4DE-BDAD-6198-2DDC-0DC72059CD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C3449E9B-95DD-DD97-4673-E79EDB54790A}"/>
              </a:ext>
            </a:extLst>
          </p:cNvPr>
          <p:cNvSpPr txBox="1">
            <a:spLocks/>
          </p:cNvSpPr>
          <p:nvPr/>
        </p:nvSpPr>
        <p:spPr>
          <a:xfrm>
            <a:off x="4463706" y="6492875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200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Yijie Zhu, Pasadena, October 2024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353FD5-AC21-5142-2642-4569D491E5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457188"/>
            <a:ext cx="12192000" cy="45719"/>
          </a:xfrm>
          <a:prstGeom prst="rect">
            <a:avLst/>
          </a:prstGeom>
          <a:solidFill>
            <a:schemeClr val="bg1">
              <a:lumMod val="85000"/>
              <a:alpha val="4992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66DC33-98D7-91E9-673B-3FB2333FCA0E}"/>
              </a:ext>
            </a:extLst>
          </p:cNvPr>
          <p:cNvSpPr txBox="1">
            <a:spLocks/>
          </p:cNvSpPr>
          <p:nvPr/>
        </p:nvSpPr>
        <p:spPr>
          <a:xfrm>
            <a:off x="1" y="16689"/>
            <a:ext cx="12191999" cy="8326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200" dirty="0">
                <a:latin typeface="Arial" panose="020B0604020202020204" pitchFamily="34" charset="0"/>
                <a:cs typeface="Arial" panose="020B0604020202020204" pitchFamily="34" charset="0"/>
              </a:rPr>
              <a:t>Emulator for Cosmology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537DED94-02A4-88AF-9523-443C75ECA8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450" t="12731" r="4206" b="12620"/>
          <a:stretch/>
        </p:blipFill>
        <p:spPr>
          <a:xfrm>
            <a:off x="3630393" y="976132"/>
            <a:ext cx="4865264" cy="5448961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C71C188-2A8C-4AA8-4793-41F0D74A4174}"/>
              </a:ext>
            </a:extLst>
          </p:cNvPr>
          <p:cNvCxnSpPr>
            <a:cxnSpLocks/>
          </p:cNvCxnSpPr>
          <p:nvPr/>
        </p:nvCxnSpPr>
        <p:spPr>
          <a:xfrm flipV="1">
            <a:off x="1965633" y="3693209"/>
            <a:ext cx="1504750" cy="986"/>
          </a:xfrm>
          <a:prstGeom prst="straightConnector1">
            <a:avLst/>
          </a:prstGeom>
          <a:ln w="1270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" name="Picture 11" descr="A close-up of a sign&#10;&#10;Description automatically generated">
            <a:extLst>
              <a:ext uri="{FF2B5EF4-FFF2-40B4-BE49-F238E27FC236}">
                <a16:creationId xmlns:a16="http://schemas.microsoft.com/office/drawing/2014/main" id="{72F8B73E-B07B-6164-286B-5F272DBC643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0160" t="3862" r="13083" b="7182"/>
          <a:stretch/>
        </p:blipFill>
        <p:spPr>
          <a:xfrm>
            <a:off x="1" y="930217"/>
            <a:ext cx="1799638" cy="5481251"/>
          </a:xfrm>
          <a:prstGeom prst="rect">
            <a:avLst/>
          </a:prstGeom>
        </p:spPr>
      </p:pic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DD99DB86-AB0C-A274-8448-5168DF7DE2E8}"/>
              </a:ext>
            </a:extLst>
          </p:cNvPr>
          <p:cNvSpPr txBox="1">
            <a:spLocks/>
          </p:cNvSpPr>
          <p:nvPr/>
        </p:nvSpPr>
        <p:spPr>
          <a:xfrm>
            <a:off x="1928384" y="2954211"/>
            <a:ext cx="1440793" cy="60206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200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000" dirty="0"/>
              <a:t>Input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235FFC8-96EB-FCDC-D704-BD76A04CDAB0}"/>
              </a:ext>
            </a:extLst>
          </p:cNvPr>
          <p:cNvCxnSpPr>
            <a:cxnSpLocks/>
          </p:cNvCxnSpPr>
          <p:nvPr/>
        </p:nvCxnSpPr>
        <p:spPr>
          <a:xfrm flipV="1">
            <a:off x="8664359" y="3715771"/>
            <a:ext cx="1504750" cy="986"/>
          </a:xfrm>
          <a:prstGeom prst="straightConnector1">
            <a:avLst/>
          </a:prstGeom>
          <a:ln w="1270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70B8A5CF-C8E0-4EF6-40EB-C8E21813D44F}"/>
              </a:ext>
            </a:extLst>
          </p:cNvPr>
          <p:cNvSpPr txBox="1">
            <a:spLocks/>
          </p:cNvSpPr>
          <p:nvPr/>
        </p:nvSpPr>
        <p:spPr>
          <a:xfrm>
            <a:off x="8568227" y="2870492"/>
            <a:ext cx="1440793" cy="60206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200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000" dirty="0"/>
              <a:t>Output</a:t>
            </a:r>
          </a:p>
        </p:txBody>
      </p:sp>
      <p:pic>
        <p:nvPicPr>
          <p:cNvPr id="26" name="Picture 25" descr="A close-up of a white rectangular object&#10;&#10;Description automatically generated">
            <a:extLst>
              <a:ext uri="{FF2B5EF4-FFF2-40B4-BE49-F238E27FC236}">
                <a16:creationId xmlns:a16="http://schemas.microsoft.com/office/drawing/2014/main" id="{5077B7A2-D385-3358-3522-C02895DACC5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0046" t="5177" r="10210" b="11959"/>
          <a:stretch/>
        </p:blipFill>
        <p:spPr>
          <a:xfrm>
            <a:off x="10263616" y="2142653"/>
            <a:ext cx="1785124" cy="3558632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F630886A-EDD8-02A8-5537-0CBA04D06B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835811"/>
            <a:ext cx="12191999" cy="45719"/>
          </a:xfrm>
          <a:prstGeom prst="rect">
            <a:avLst/>
          </a:prstGeom>
          <a:noFill/>
          <a:ln w="66675">
            <a:solidFill>
              <a:schemeClr val="bg1">
                <a:lumMod val="75000"/>
                <a:alpha val="5011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6318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69013D-7CE9-2507-33BD-B93A493249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391EC67C-59A3-C359-4081-FFADFCEAE743}"/>
              </a:ext>
            </a:extLst>
          </p:cNvPr>
          <p:cNvSpPr txBox="1">
            <a:spLocks/>
          </p:cNvSpPr>
          <p:nvPr/>
        </p:nvSpPr>
        <p:spPr>
          <a:xfrm>
            <a:off x="4463706" y="6492875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200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Yijie Zhu, Pasadena, October 2024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BF04FE5-3136-A895-D2AB-E98377472F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457188"/>
            <a:ext cx="12192000" cy="45719"/>
          </a:xfrm>
          <a:prstGeom prst="rect">
            <a:avLst/>
          </a:prstGeom>
          <a:solidFill>
            <a:schemeClr val="bg1">
              <a:lumMod val="85000"/>
              <a:alpha val="4992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724474-99EF-641C-DEFB-27F2BD8A58A2}"/>
              </a:ext>
            </a:extLst>
          </p:cNvPr>
          <p:cNvSpPr txBox="1">
            <a:spLocks/>
          </p:cNvSpPr>
          <p:nvPr/>
        </p:nvSpPr>
        <p:spPr>
          <a:xfrm>
            <a:off x="1" y="16689"/>
            <a:ext cx="12191999" cy="8326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200" dirty="0">
                <a:latin typeface="Arial" panose="020B0604020202020204" pitchFamily="34" charset="0"/>
                <a:cs typeface="Arial" panose="020B0604020202020204" pitchFamily="34" charset="0"/>
              </a:rPr>
              <a:t>Results on Cosmic Shear (Part II paper)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F8FCBD1-7DFA-00A6-4B14-B55E33686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835811"/>
            <a:ext cx="12191999" cy="45719"/>
          </a:xfrm>
          <a:prstGeom prst="rect">
            <a:avLst/>
          </a:prstGeom>
          <a:noFill/>
          <a:ln w="66675">
            <a:solidFill>
              <a:schemeClr val="bg1">
                <a:lumMod val="75000"/>
                <a:alpha val="5011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E5A81E50-B40C-9D3F-6212-B031472C87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468" b="843"/>
          <a:stretch/>
        </p:blipFill>
        <p:spPr>
          <a:xfrm>
            <a:off x="-1" y="919392"/>
            <a:ext cx="5635829" cy="550556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3A4EA20-7403-1FB8-9151-1B93BF91B8E5}"/>
              </a:ext>
            </a:extLst>
          </p:cNvPr>
          <p:cNvSpPr txBox="1"/>
          <p:nvPr/>
        </p:nvSpPr>
        <p:spPr>
          <a:xfrm>
            <a:off x="5835306" y="1668422"/>
            <a:ext cx="6323943" cy="389728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20000"/>
              </a:lnSpc>
              <a:spcAft>
                <a:spcPts val="2000"/>
              </a:spcAft>
            </a:pPr>
            <a:r>
              <a:rPr lang="en-US" sz="3000" dirty="0"/>
              <a:t>Main Takeaways</a:t>
            </a:r>
          </a:p>
          <a:p>
            <a:pPr marL="285750" indent="-285750">
              <a:lnSpc>
                <a:spcPct val="120000"/>
              </a:lnSpc>
              <a:spcAft>
                <a:spcPts val="2000"/>
              </a:spcAft>
              <a:buFont typeface="Arial"/>
              <a:buChar char="•"/>
            </a:pPr>
            <a:r>
              <a:rPr lang="en-US" sz="3000" dirty="0"/>
              <a:t>High precision in a large volume in parameter space</a:t>
            </a:r>
          </a:p>
          <a:p>
            <a:pPr marL="285750" indent="-285750">
              <a:lnSpc>
                <a:spcPct val="120000"/>
              </a:lnSpc>
              <a:spcAft>
                <a:spcPts val="2000"/>
              </a:spcAft>
              <a:buFont typeface="Arial"/>
              <a:buChar char="•"/>
            </a:pPr>
            <a:r>
              <a:rPr lang="en-US" sz="3000" dirty="0"/>
              <a:t>Emulator validity does not change if we shift the fiducial point in the chain.</a:t>
            </a:r>
          </a:p>
        </p:txBody>
      </p:sp>
    </p:spTree>
    <p:extLst>
      <p:ext uri="{BB962C8B-B14F-4D97-AF65-F5344CB8AC3E}">
        <p14:creationId xmlns:p14="http://schemas.microsoft.com/office/powerpoint/2010/main" val="36647160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985497-CAD3-9D88-29D8-5DB73431F8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D6CC3854-01AD-646B-3BDC-F4D9F6AC2B43}"/>
              </a:ext>
            </a:extLst>
          </p:cNvPr>
          <p:cNvSpPr txBox="1">
            <a:spLocks/>
          </p:cNvSpPr>
          <p:nvPr/>
        </p:nvSpPr>
        <p:spPr>
          <a:xfrm>
            <a:off x="4463706" y="6492875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200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Yijie Zhu, Pasadena, October 2024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B47A35D-CA42-F47D-ADD6-3F1F14D8C8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457188"/>
            <a:ext cx="12192000" cy="45719"/>
          </a:xfrm>
          <a:prstGeom prst="rect">
            <a:avLst/>
          </a:prstGeom>
          <a:solidFill>
            <a:schemeClr val="bg1">
              <a:lumMod val="85000"/>
              <a:alpha val="4992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9E8269-057F-2890-6164-39DCB2AD966C}"/>
              </a:ext>
            </a:extLst>
          </p:cNvPr>
          <p:cNvSpPr txBox="1">
            <a:spLocks/>
          </p:cNvSpPr>
          <p:nvPr/>
        </p:nvSpPr>
        <p:spPr>
          <a:xfrm>
            <a:off x="1" y="16689"/>
            <a:ext cx="12191999" cy="8326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200" dirty="0">
                <a:latin typeface="Arial" panose="020B0604020202020204" pitchFamily="34" charset="0"/>
                <a:cs typeface="Arial" panose="020B0604020202020204" pitchFamily="34" charset="0"/>
              </a:rPr>
              <a:t>Goal for Part III paper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295F779-E2B5-6EAB-6117-9B02D4DC2B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835811"/>
            <a:ext cx="12191999" cy="45719"/>
          </a:xfrm>
          <a:prstGeom prst="rect">
            <a:avLst/>
          </a:prstGeom>
          <a:noFill/>
          <a:ln w="66675">
            <a:solidFill>
              <a:schemeClr val="bg1">
                <a:lumMod val="75000"/>
                <a:alpha val="5011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876BDCB-63BA-908B-B3D7-21E4A706188F}"/>
                  </a:ext>
                </a:extLst>
              </p:cNvPr>
              <p:cNvSpPr txBox="1"/>
              <p:nvPr/>
            </p:nvSpPr>
            <p:spPr>
              <a:xfrm>
                <a:off x="5675085" y="942249"/>
                <a:ext cx="6498678" cy="5499262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>
                  <a:lnSpc>
                    <a:spcPct val="120000"/>
                  </a:lnSpc>
                  <a:spcAft>
                    <a:spcPts val="2000"/>
                  </a:spcAft>
                </a:pPr>
                <a:r>
                  <a:rPr lang="en-US" sz="3000" dirty="0">
                    <a:latin typeface="Arial" panose="020B0604020202020204" pitchFamily="34" charset="0"/>
                    <a:cs typeface="Arial" panose="020B0604020202020204" pitchFamily="34" charset="0"/>
                  </a:rPr>
                  <a:t>What are we working on?</a:t>
                </a:r>
              </a:p>
              <a:p>
                <a:pPr marL="285750" indent="-285750">
                  <a:lnSpc>
                    <a:spcPct val="120000"/>
                  </a:lnSpc>
                  <a:spcAft>
                    <a:spcPts val="2000"/>
                  </a:spcAft>
                  <a:buFont typeface="Arial" panose="020B0604020202020204" pitchFamily="34" charset="0"/>
                  <a:buChar char="•"/>
                </a:pPr>
                <a:r>
                  <a:rPr lang="en-US" sz="3000" dirty="0">
                    <a:latin typeface="Arial" panose="020B0604020202020204" pitchFamily="34" charset="0"/>
                    <a:cs typeface="Arial" panose="020B0604020202020204" pitchFamily="34" charset="0"/>
                  </a:rPr>
                  <a:t>Large volumes on 3(6)x2pt and CMB TTTEEE (larger than Part II)</a:t>
                </a:r>
              </a:p>
              <a:p>
                <a:pPr marL="285750" indent="-285750">
                  <a:lnSpc>
                    <a:spcPct val="120000"/>
                  </a:lnSpc>
                  <a:spcAft>
                    <a:spcPts val="2000"/>
                  </a:spcAft>
                  <a:buFont typeface="Arial" panose="020B0604020202020204" pitchFamily="34" charset="0"/>
                  <a:buChar char="•"/>
                </a:pPr>
                <a:r>
                  <a:rPr lang="en-US" sz="3000" dirty="0">
                    <a:latin typeface="Arial" panose="020B0604020202020204" pitchFamily="34" charset="0"/>
                    <a:cs typeface="Arial" panose="020B0604020202020204" pitchFamily="34" charset="0"/>
                  </a:rPr>
                  <a:t>The fraction of points with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pt-BR" sz="3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pt-BR" sz="3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&gt;0.2 </m:t>
                    </m:r>
                  </m:oMath>
                </a14:m>
                <a:r>
                  <a:rPr lang="en-US" sz="3000" dirty="0">
                    <a:latin typeface="Arial" panose="020B0604020202020204" pitchFamily="34" charset="0"/>
                    <a:cs typeface="Arial" panose="020B0604020202020204" pitchFamily="34" charset="0"/>
                  </a:rPr>
                  <a:t>below 10% (Use that as metric) </a:t>
                </a:r>
              </a:p>
              <a:p>
                <a:pPr marL="285750" indent="-285750">
                  <a:lnSpc>
                    <a:spcPct val="120000"/>
                  </a:lnSpc>
                  <a:spcAft>
                    <a:spcPts val="2000"/>
                  </a:spcAft>
                  <a:buFont typeface="Arial" panose="020B0604020202020204" pitchFamily="34" charset="0"/>
                  <a:buChar char="•"/>
                </a:pPr>
                <a:r>
                  <a:rPr lang="en-US" sz="3000" dirty="0">
                    <a:latin typeface="Arial" panose="020B0604020202020204" pitchFamily="34" charset="0"/>
                    <a:cs typeface="Arial" panose="020B0604020202020204" pitchFamily="34" charset="0"/>
                  </a:rPr>
                  <a:t>Fewer data vectors as possible (much less than in Part II)</a:t>
                </a:r>
              </a:p>
              <a:p>
                <a:pPr marL="285750" indent="-285750">
                  <a:lnSpc>
                    <a:spcPct val="120000"/>
                  </a:lnSpc>
                  <a:spcAft>
                    <a:spcPts val="2000"/>
                  </a:spcAft>
                  <a:buFont typeface="Arial" panose="020B0604020202020204" pitchFamily="34" charset="0"/>
                  <a:buChar char="•"/>
                </a:pPr>
                <a:r>
                  <a:rPr lang="en-US" sz="3000" dirty="0">
                    <a:latin typeface="Arial" panose="020B0604020202020204" pitchFamily="34" charset="0"/>
                    <a:cs typeface="Arial" panose="020B0604020202020204" pitchFamily="34" charset="0"/>
                  </a:rPr>
                  <a:t>Models w/ additional parameters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876BDCB-63BA-908B-B3D7-21E4A70618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5085" y="942249"/>
                <a:ext cx="6498678" cy="5499262"/>
              </a:xfrm>
              <a:prstGeom prst="rect">
                <a:avLst/>
              </a:prstGeom>
              <a:blipFill>
                <a:blip r:embed="rId2"/>
                <a:stretch>
                  <a:fillRect l="-1949" t="-691" r="-1365" b="-23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Graphic 6">
            <a:extLst>
              <a:ext uri="{FF2B5EF4-FFF2-40B4-BE49-F238E27FC236}">
                <a16:creationId xmlns:a16="http://schemas.microsoft.com/office/drawing/2014/main" id="{49D80546-0BC9-0726-216D-B93E6ED0A8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1281" b="1648"/>
          <a:stretch/>
        </p:blipFill>
        <p:spPr>
          <a:xfrm>
            <a:off x="18236" y="931731"/>
            <a:ext cx="5656849" cy="5506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0390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985497-CAD3-9D88-29D8-5DB73431F8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D6CC3854-01AD-646B-3BDC-F4D9F6AC2B43}"/>
              </a:ext>
            </a:extLst>
          </p:cNvPr>
          <p:cNvSpPr txBox="1">
            <a:spLocks/>
          </p:cNvSpPr>
          <p:nvPr/>
        </p:nvSpPr>
        <p:spPr>
          <a:xfrm>
            <a:off x="4463706" y="6492875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200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Yijie Zhu, Pasadena, October 2024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B47A35D-CA42-F47D-ADD6-3F1F14D8C8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457188"/>
            <a:ext cx="12192000" cy="45719"/>
          </a:xfrm>
          <a:prstGeom prst="rect">
            <a:avLst/>
          </a:prstGeom>
          <a:solidFill>
            <a:schemeClr val="bg1">
              <a:lumMod val="85000"/>
              <a:alpha val="4992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9E8269-057F-2890-6164-39DCB2AD966C}"/>
              </a:ext>
            </a:extLst>
          </p:cNvPr>
          <p:cNvSpPr txBox="1">
            <a:spLocks/>
          </p:cNvSpPr>
          <p:nvPr/>
        </p:nvSpPr>
        <p:spPr>
          <a:xfrm>
            <a:off x="1" y="16689"/>
            <a:ext cx="12191999" cy="8326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5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295F779-E2B5-6EAB-6117-9B02D4DC2B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835811"/>
            <a:ext cx="12191999" cy="45719"/>
          </a:xfrm>
          <a:prstGeom prst="rect">
            <a:avLst/>
          </a:prstGeom>
          <a:noFill/>
          <a:ln w="66675">
            <a:solidFill>
              <a:schemeClr val="bg1">
                <a:lumMod val="75000"/>
                <a:alpha val="5011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EE350C-EF75-E155-9807-4CB64719525B}"/>
              </a:ext>
            </a:extLst>
          </p:cNvPr>
          <p:cNvSpPr txBox="1"/>
          <p:nvPr/>
        </p:nvSpPr>
        <p:spPr>
          <a:xfrm>
            <a:off x="1044433" y="16689"/>
            <a:ext cx="9581745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100" dirty="0"/>
              <a:t>Results for 3x2pt emulator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E59097A7-96FD-3FCB-0C71-F614BE899D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1405039"/>
            <a:ext cx="4497827" cy="424926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AB4B79D-3FCD-ED7F-57B9-0C815C5F7FF6}"/>
                  </a:ext>
                </a:extLst>
              </p:cNvPr>
              <p:cNvSpPr txBox="1"/>
              <p:nvPr/>
            </p:nvSpPr>
            <p:spPr>
              <a:xfrm>
                <a:off x="6219548" y="1062838"/>
                <a:ext cx="4406630" cy="33243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20000"/>
                  </a:lnSpc>
                  <a:spcAft>
                    <a:spcPts val="2000"/>
                  </a:spcAft>
                  <a:buFont typeface="Arial" panose="020B0604020202020204" pitchFamily="34" charset="0"/>
                  <a:buChar char="•"/>
                </a:pPr>
                <a:r>
                  <a:rPr lang="en-US" sz="3000" dirty="0">
                    <a:latin typeface="Arial" panose="020B0604020202020204" pitchFamily="34" charset="0"/>
                    <a:cs typeface="Arial" panose="020B0604020202020204" pitchFamily="34" charset="0"/>
                  </a:rPr>
                  <a:t>Training on T=2048</a:t>
                </a:r>
              </a:p>
              <a:p>
                <a:pPr marL="285750" indent="-285750">
                  <a:lnSpc>
                    <a:spcPct val="120000"/>
                  </a:lnSpc>
                  <a:spcAft>
                    <a:spcPts val="2000"/>
                  </a:spcAft>
                  <a:buFont typeface="Arial" panose="020B0604020202020204" pitchFamily="34" charset="0"/>
                  <a:buChar char="•"/>
                </a:pPr>
                <a:r>
                  <a:rPr lang="en-US" sz="3000" dirty="0">
                    <a:latin typeface="Arial" panose="020B0604020202020204" pitchFamily="34" charset="0"/>
                    <a:cs typeface="Arial" panose="020B0604020202020204" pitchFamily="34" charset="0"/>
                  </a:rPr>
                  <a:t>100k Training data vectors</a:t>
                </a:r>
              </a:p>
              <a:p>
                <a:pPr marL="285750" indent="-285750">
                  <a:lnSpc>
                    <a:spcPct val="120000"/>
                  </a:lnSpc>
                  <a:spcAft>
                    <a:spcPts val="2000"/>
                  </a:spcAft>
                  <a:buFont typeface="Arial" panose="020B0604020202020204" pitchFamily="34" charset="0"/>
                  <a:buChar char="•"/>
                </a:pPr>
                <a:r>
                  <a:rPr lang="en-US" sz="3000" dirty="0">
                    <a:latin typeface="Arial" panose="020B0604020202020204" pitchFamily="34" charset="0"/>
                    <a:cs typeface="Arial" panose="020B0604020202020204" pitchFamily="34" charset="0"/>
                  </a:rPr>
                  <a:t>Fraction of tail(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pt-BR" sz="3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pt-BR" sz="3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&gt;0.2</m:t>
                    </m:r>
                  </m:oMath>
                </a14:m>
                <a:r>
                  <a:rPr lang="en-US" sz="3000" dirty="0">
                    <a:latin typeface="Arial" panose="020B0604020202020204" pitchFamily="34" charset="0"/>
                    <a:cs typeface="Arial" panose="020B0604020202020204" pitchFamily="34" charset="0"/>
                  </a:rPr>
                  <a:t>): 3.7%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AB4B79D-3FCD-ED7F-57B9-0C815C5F7F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9548" y="1062838"/>
                <a:ext cx="4406630" cy="3324308"/>
              </a:xfrm>
              <a:prstGeom prst="rect">
                <a:avLst/>
              </a:prstGeom>
              <a:blipFill>
                <a:blip r:embed="rId4"/>
                <a:stretch>
                  <a:fillRect l="-2766" t="-1099" b="-4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Graphic 11">
            <a:extLst>
              <a:ext uri="{FF2B5EF4-FFF2-40B4-BE49-F238E27FC236}">
                <a16:creationId xmlns:a16="http://schemas.microsoft.com/office/drawing/2014/main" id="{8B3CAFD9-AD4A-F933-58ED-CF14BD2A35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30238" y="4367558"/>
            <a:ext cx="54864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0330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985497-CAD3-9D88-29D8-5DB73431F8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D6CC3854-01AD-646B-3BDC-F4D9F6AC2B43}"/>
              </a:ext>
            </a:extLst>
          </p:cNvPr>
          <p:cNvSpPr txBox="1">
            <a:spLocks/>
          </p:cNvSpPr>
          <p:nvPr/>
        </p:nvSpPr>
        <p:spPr>
          <a:xfrm>
            <a:off x="4463706" y="6492875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200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Yijie Zhu, Pasadena, October 2024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B47A35D-CA42-F47D-ADD6-3F1F14D8C8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457188"/>
            <a:ext cx="12192000" cy="45719"/>
          </a:xfrm>
          <a:prstGeom prst="rect">
            <a:avLst/>
          </a:prstGeom>
          <a:solidFill>
            <a:schemeClr val="bg1">
              <a:lumMod val="85000"/>
              <a:alpha val="4992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9E8269-057F-2890-6164-39DCB2AD966C}"/>
              </a:ext>
            </a:extLst>
          </p:cNvPr>
          <p:cNvSpPr txBox="1">
            <a:spLocks/>
          </p:cNvSpPr>
          <p:nvPr/>
        </p:nvSpPr>
        <p:spPr>
          <a:xfrm>
            <a:off x="1" y="16689"/>
            <a:ext cx="12191999" cy="8326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5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5FFF5A-67BF-B137-28E3-97A794557995}"/>
              </a:ext>
            </a:extLst>
          </p:cNvPr>
          <p:cNvSpPr txBox="1"/>
          <p:nvPr/>
        </p:nvSpPr>
        <p:spPr>
          <a:xfrm>
            <a:off x="7139420" y="-22358"/>
            <a:ext cx="5052580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100" dirty="0"/>
              <a:t>Sampling for CMB emulator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4127CADF-89FA-3526-DD99-B8C41B46F0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944" b="29105"/>
          <a:stretch/>
        </p:blipFill>
        <p:spPr>
          <a:xfrm>
            <a:off x="-1" y="1"/>
            <a:ext cx="7139421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9F9968C-34BA-17B0-AEE2-F87826CC106C}"/>
              </a:ext>
            </a:extLst>
          </p:cNvPr>
          <p:cNvSpPr txBox="1"/>
          <p:nvPr/>
        </p:nvSpPr>
        <p:spPr>
          <a:xfrm>
            <a:off x="7139421" y="2038211"/>
            <a:ext cx="5052579" cy="3621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Comparison of Gaussian sampling with different temperatures</a:t>
            </a:r>
            <a:r>
              <a:rPr lang="en-US" sz="3000" baseline="30000" dirty="0">
                <a:latin typeface="Arial" panose="020B0604020202020204" pitchFamily="34" charset="0"/>
                <a:cs typeface="Arial" panose="020B0604020202020204" pitchFamily="34" charset="0"/>
              </a:rPr>
              <a:t>✢</a:t>
            </a:r>
          </a:p>
          <a:p>
            <a:pPr>
              <a:lnSpc>
                <a:spcPct val="120000"/>
              </a:lnSpc>
              <a:spcAft>
                <a:spcPts val="2000"/>
              </a:spcAft>
            </a:pPr>
            <a:r>
              <a:rPr lang="en-US" sz="3000" baseline="30000" dirty="0">
                <a:latin typeface="Arial" panose="020B0604020202020204" pitchFamily="34" charset="0"/>
                <a:cs typeface="Arial" panose="020B0604020202020204" pitchFamily="34" charset="0"/>
              </a:rPr>
              <a:t>✢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 We applied hard priors in a few directions in parameter space (e.g., As). </a:t>
            </a:r>
          </a:p>
        </p:txBody>
      </p:sp>
    </p:spTree>
    <p:extLst>
      <p:ext uri="{BB962C8B-B14F-4D97-AF65-F5344CB8AC3E}">
        <p14:creationId xmlns:p14="http://schemas.microsoft.com/office/powerpoint/2010/main" val="26507685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985497-CAD3-9D88-29D8-5DB73431F8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D6CC3854-01AD-646B-3BDC-F4D9F6AC2B43}"/>
              </a:ext>
            </a:extLst>
          </p:cNvPr>
          <p:cNvSpPr txBox="1">
            <a:spLocks/>
          </p:cNvSpPr>
          <p:nvPr/>
        </p:nvSpPr>
        <p:spPr>
          <a:xfrm>
            <a:off x="4463706" y="6492875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200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Yijie Zhu, Pasadena, October 2024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B47A35D-CA42-F47D-ADD6-3F1F14D8C8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457188"/>
            <a:ext cx="12192000" cy="45719"/>
          </a:xfrm>
          <a:prstGeom prst="rect">
            <a:avLst/>
          </a:prstGeom>
          <a:solidFill>
            <a:schemeClr val="bg1">
              <a:lumMod val="85000"/>
              <a:alpha val="4992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9E8269-057F-2890-6164-39DCB2AD966C}"/>
              </a:ext>
            </a:extLst>
          </p:cNvPr>
          <p:cNvSpPr txBox="1">
            <a:spLocks/>
          </p:cNvSpPr>
          <p:nvPr/>
        </p:nvSpPr>
        <p:spPr>
          <a:xfrm>
            <a:off x="1" y="16689"/>
            <a:ext cx="12191999" cy="8326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5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295F779-E2B5-6EAB-6117-9B02D4DC2B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835811"/>
            <a:ext cx="12191999" cy="45719"/>
          </a:xfrm>
          <a:prstGeom prst="rect">
            <a:avLst/>
          </a:prstGeom>
          <a:noFill/>
          <a:ln w="66675">
            <a:solidFill>
              <a:schemeClr val="bg1">
                <a:lumMod val="75000"/>
                <a:alpha val="5011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1304B2-D19A-D8A2-B18A-0F5765E0585D}"/>
              </a:ext>
            </a:extLst>
          </p:cNvPr>
          <p:cNvSpPr txBox="1"/>
          <p:nvPr/>
        </p:nvSpPr>
        <p:spPr>
          <a:xfrm>
            <a:off x="1750979" y="16689"/>
            <a:ext cx="8356059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100" dirty="0"/>
              <a:t>Results for CMB emulator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80E1C17-8489-5199-20C0-E2519E9B687A}"/>
                  </a:ext>
                </a:extLst>
              </p:cNvPr>
              <p:cNvSpPr txBox="1"/>
              <p:nvPr/>
            </p:nvSpPr>
            <p:spPr>
              <a:xfrm>
                <a:off x="5879883" y="1516825"/>
                <a:ext cx="6117021" cy="44323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20000"/>
                  </a:lnSpc>
                  <a:spcAft>
                    <a:spcPts val="2000"/>
                  </a:spcAft>
                  <a:buFont typeface="Arial" panose="020B0604020202020204" pitchFamily="34" charset="0"/>
                  <a:buChar char="•"/>
                </a:pPr>
                <a:r>
                  <a:rPr lang="en-US" sz="3000" dirty="0">
                    <a:latin typeface="Arial" panose="020B0604020202020204" pitchFamily="34" charset="0"/>
                    <a:cs typeface="Arial" panose="020B0604020202020204" pitchFamily="34" charset="0"/>
                  </a:rPr>
                  <a:t>Training on </a:t>
                </a:r>
                <a:r>
                  <a:rPr lang="en-US" sz="3000">
                    <a:latin typeface="Arial" panose="020B0604020202020204" pitchFamily="34" charset="0"/>
                    <a:cs typeface="Arial" panose="020B0604020202020204" pitchFamily="34" charset="0"/>
                  </a:rPr>
                  <a:t>T</a:t>
                </a:r>
                <a:r>
                  <a:rPr lang="en-US" sz="3000" baseline="-25000">
                    <a:latin typeface="Arial" panose="020B0604020202020204" pitchFamily="34" charset="0"/>
                    <a:cs typeface="Arial" panose="020B0604020202020204" pitchFamily="34" charset="0"/>
                  </a:rPr>
                  <a:t>train</a:t>
                </a:r>
                <a:r>
                  <a:rPr lang="en-US" sz="3000">
                    <a:latin typeface="Arial" panose="020B0604020202020204" pitchFamily="34" charset="0"/>
                    <a:cs typeface="Arial" panose="020B0604020202020204" pitchFamily="34" charset="0"/>
                  </a:rPr>
                  <a:t>=</a:t>
                </a:r>
                <a:r>
                  <a:rPr lang="en-US" sz="3000" dirty="0">
                    <a:latin typeface="Arial" panose="020B0604020202020204" pitchFamily="34" charset="0"/>
                    <a:cs typeface="Arial" panose="020B0604020202020204" pitchFamily="34" charset="0"/>
                  </a:rPr>
                  <a:t>256</a:t>
                </a:r>
              </a:p>
              <a:p>
                <a:pPr marL="285750" indent="-285750">
                  <a:lnSpc>
                    <a:spcPct val="120000"/>
                  </a:lnSpc>
                  <a:spcAft>
                    <a:spcPts val="2000"/>
                  </a:spcAft>
                  <a:buFont typeface="Arial" panose="020B0604020202020204" pitchFamily="34" charset="0"/>
                  <a:buChar char="•"/>
                </a:pPr>
                <a:r>
                  <a:rPr lang="en-US" sz="3000" dirty="0">
                    <a:latin typeface="Arial" panose="020B0604020202020204" pitchFamily="34" charset="0"/>
                    <a:cs typeface="Arial" panose="020B0604020202020204" pitchFamily="34" charset="0"/>
                  </a:rPr>
                  <a:t>TRF needs only 20% as many points as the </a:t>
                </a:r>
                <a:r>
                  <a:rPr lang="en-US" sz="3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ResMLP</a:t>
                </a:r>
                <a:r>
                  <a:rPr lang="en-US" sz="3000" dirty="0">
                    <a:latin typeface="Arial" panose="020B0604020202020204" pitchFamily="34" charset="0"/>
                    <a:cs typeface="Arial" panose="020B0604020202020204" pitchFamily="34" charset="0"/>
                  </a:rPr>
                  <a:t> to achieve the outlier fraction</a:t>
                </a:r>
              </a:p>
              <a:p>
                <a:pPr marL="285750" indent="-285750">
                  <a:lnSpc>
                    <a:spcPct val="120000"/>
                  </a:lnSpc>
                  <a:spcAft>
                    <a:spcPts val="2000"/>
                  </a:spcAft>
                  <a:buFont typeface="Arial" panose="020B0604020202020204" pitchFamily="34" charset="0"/>
                  <a:buChar char="•"/>
                </a:pPr>
                <a:r>
                  <a:rPr lang="en-US" sz="3000" dirty="0">
                    <a:latin typeface="Arial" panose="020B0604020202020204" pitchFamily="34" charset="0"/>
                    <a:cs typeface="Arial" panose="020B0604020202020204" pitchFamily="34" charset="0"/>
                  </a:rPr>
                  <a:t>TRF can reach our goal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pt-BR" sz="3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pt-BR" sz="3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&gt;0.2 </m:t>
                    </m:r>
                  </m:oMath>
                </a14:m>
                <a:r>
                  <a:rPr lang="en-US" sz="3000" dirty="0">
                    <a:latin typeface="Arial" panose="020B0604020202020204" pitchFamily="34" charset="0"/>
                    <a:cs typeface="Arial" panose="020B0604020202020204" pitchFamily="34" charset="0"/>
                  </a:rPr>
                  <a:t>below 10%) with 500k points on T=128 (testing temperature)</a:t>
                </a: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80E1C17-8489-5199-20C0-E2519E9B68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9883" y="1516825"/>
                <a:ext cx="6117021" cy="4432304"/>
              </a:xfrm>
              <a:prstGeom prst="rect">
                <a:avLst/>
              </a:prstGeom>
              <a:blipFill>
                <a:blip r:embed="rId2"/>
                <a:stretch>
                  <a:fillRect l="-2075" t="-857" r="-2490" b="-3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Graphic 10">
            <a:extLst>
              <a:ext uri="{FF2B5EF4-FFF2-40B4-BE49-F238E27FC236}">
                <a16:creationId xmlns:a16="http://schemas.microsoft.com/office/drawing/2014/main" id="{7806664E-4FAA-0FCE-4411-55930F6ADE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4516" y="996445"/>
            <a:ext cx="5350272" cy="5473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7555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c78adf8e-d3f7-4618-8fbc-952f6bbbc6eb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EAE8A5968636B409AFC99E8117018C8" ma:contentTypeVersion="6" ma:contentTypeDescription="Create a new document." ma:contentTypeScope="" ma:versionID="2794a886b324a04e1474103208d85dcb">
  <xsd:schema xmlns:xsd="http://www.w3.org/2001/XMLSchema" xmlns:xs="http://www.w3.org/2001/XMLSchema" xmlns:p="http://schemas.microsoft.com/office/2006/metadata/properties" xmlns:ns3="c78adf8e-d3f7-4618-8fbc-952f6bbbc6eb" targetNamespace="http://schemas.microsoft.com/office/2006/metadata/properties" ma:root="true" ma:fieldsID="d5b3d740ac03f82a2ee3621646b70bcc" ns3:_="">
    <xsd:import namespace="c78adf8e-d3f7-4618-8fbc-952f6bbbc6eb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  <xsd:element ref="ns3:_activity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78adf8e-d3f7-4618-8fbc-952f6bbbc6e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_activity" ma:index="12" nillable="true" ma:displayName="_activity" ma:hidden="true" ma:internalName="_activity">
      <xsd:simpleType>
        <xsd:restriction base="dms:Note"/>
      </xsd:simpleType>
    </xsd:element>
    <xsd:element name="MediaServiceDateTaken" ma:index="13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7B7951E-9BAD-4F23-B311-EF5C6160ADC6}">
  <ds:schemaRefs>
    <ds:schemaRef ds:uri="http://schemas.microsoft.com/office/infopath/2007/PartnerControls"/>
    <ds:schemaRef ds:uri="http://www.w3.org/XML/1998/namespace"/>
    <ds:schemaRef ds:uri="http://schemas.microsoft.com/office/2006/metadata/properties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c78adf8e-d3f7-4618-8fbc-952f6bbbc6eb"/>
    <ds:schemaRef ds:uri="http://purl.org/dc/dcmitype/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AE7FC5B7-F4A9-4D27-B424-4D40B662FB9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78adf8e-d3f7-4618-8fbc-952f6bbbc6e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92A7662-0051-485F-93F6-7DDC5ACF1D9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175</TotalTime>
  <Words>271</Words>
  <Application>Microsoft Macintosh PowerPoint</Application>
  <PresentationFormat>Widescreen</PresentationFormat>
  <Paragraphs>34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Aptos</vt:lpstr>
      <vt:lpstr>Aptos Display</vt:lpstr>
      <vt:lpstr>Arial</vt:lpstr>
      <vt:lpstr>Calibri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Vivian Miranda</dc:creator>
  <cp:lastModifiedBy>Vivian Miranda</cp:lastModifiedBy>
  <cp:revision>15</cp:revision>
  <dcterms:created xsi:type="dcterms:W3CDTF">2024-10-02T15:34:10Z</dcterms:created>
  <dcterms:modified xsi:type="dcterms:W3CDTF">2024-10-02T20:32:22Z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0x0101004EAE8A5968636B409AFC99E8117018C8</vt:lpwstr>
  </property>
</Properties>
</file>